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mbria Math" panose="02040503050406030204" pitchFamily="18" charset="0"/>
      <p:regular r:id="rId31"/>
    </p:embeddedFont>
    <p:embeddedFont>
      <p:font typeface="Nunito" pitchFamily="2" charset="77"/>
      <p:regular r:id="rId32"/>
      <p:bold r:id="rId33"/>
      <p:italic r:id="rId34"/>
      <p:bold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1"/>
  </p:normalViewPr>
  <p:slideViewPr>
    <p:cSldViewPr snapToGrid="0">
      <p:cViewPr varScale="1">
        <p:scale>
          <a:sx n="143" d="100"/>
          <a:sy n="143" d="100"/>
        </p:scale>
        <p:origin x="76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bb709cb171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bb709cb171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bb7dee5ba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bb7dee5ba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bb7dee5ba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bb7dee5ba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bb7dee5bac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bb7dee5bac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bb7dee5bac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bb7dee5bac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bb7dee5bac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bb7dee5bac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bb7dee5bac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bb7dee5bac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bb7dee5bac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bb7dee5bac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bcad99ecf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bcad99ecf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cad99ecf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cad99ecf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fcd7146f2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bfcd7146f2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bcad99ecf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bcad99ecf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bcad99ecfd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bcad99ecfd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bcad99ecf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bcad99ecf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bcad99ecfd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bcad99ecfd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b709cb17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bb709cb171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bb709cb171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bb709cb171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bb709cb171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bb709cb171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bb709cb171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bb709cb171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bb709cb171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bb709cb171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bb709cb171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bb709cb171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bb709cb17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bb709cb17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github.com/LucaTomei/NN-Project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hyperlink" Target="https://www.linkedin.com/posts/luca-tomei-760296ab_neural-network-project-activity-6773544620665176064-UZAh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280245" y="1188069"/>
            <a:ext cx="6583509" cy="19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latin typeface="Roboto"/>
                <a:ea typeface="Roboto"/>
                <a:cs typeface="Roboto"/>
                <a:sym typeface="Roboto"/>
              </a:rPr>
              <a:t>Deep Learning with S-shaped Rectified Linear Activation Units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it" sz="1960" dirty="0">
                <a:latin typeface="Roboto"/>
                <a:ea typeface="Roboto"/>
                <a:cs typeface="Roboto"/>
                <a:sym typeface="Roboto"/>
              </a:rPr>
              <a:t>Andrea Lombardo</a:t>
            </a:r>
            <a:endParaRPr sz="196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it" sz="1960" dirty="0">
                <a:latin typeface="Roboto"/>
                <a:ea typeface="Roboto"/>
                <a:cs typeface="Roboto"/>
                <a:sym typeface="Roboto"/>
              </a:rPr>
              <a:t>Luca Tomei</a:t>
            </a:r>
            <a:endParaRPr sz="196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1A9A96C-BF80-4649-AA7D-F4A2E9D431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</a:t>
            </a:fld>
            <a:endParaRPr lang="it-IT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>
            <a:spLocks noGrp="1"/>
          </p:cNvSpPr>
          <p:nvPr>
            <p:ph type="title"/>
          </p:nvPr>
        </p:nvSpPr>
        <p:spPr>
          <a:xfrm>
            <a:off x="546600" y="322550"/>
            <a:ext cx="80508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IMPLEMENTED ARCHITECTURES ON MNIST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22"/>
          <p:cNvSpPr txBox="1"/>
          <p:nvPr/>
        </p:nvSpPr>
        <p:spPr>
          <a:xfrm>
            <a:off x="523075" y="2515700"/>
            <a:ext cx="6600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2"/>
          <p:cNvSpPr txBox="1"/>
          <p:nvPr/>
        </p:nvSpPr>
        <p:spPr>
          <a:xfrm>
            <a:off x="448375" y="2364000"/>
            <a:ext cx="809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 b="1">
                <a:latin typeface="Roboto"/>
                <a:ea typeface="Roboto"/>
                <a:cs typeface="Roboto"/>
                <a:sym typeface="Roboto"/>
              </a:rPr>
              <a:t>CNN 1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22"/>
          <p:cNvSpPr txBox="1"/>
          <p:nvPr/>
        </p:nvSpPr>
        <p:spPr>
          <a:xfrm>
            <a:off x="7745175" y="2364000"/>
            <a:ext cx="809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 b="1">
                <a:latin typeface="Roboto"/>
                <a:ea typeface="Roboto"/>
                <a:cs typeface="Roboto"/>
                <a:sym typeface="Roboto"/>
              </a:rPr>
              <a:t>CNN 2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7" name="Google Shape;2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763" y="969050"/>
            <a:ext cx="3676168" cy="38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2"/>
          <p:cNvPicPr preferRelativeResize="0"/>
          <p:nvPr/>
        </p:nvPicPr>
        <p:blipFill rotWithShape="1">
          <a:blip r:embed="rId4">
            <a:alphaModFix/>
          </a:blip>
          <a:srcRect r="11055"/>
          <a:stretch/>
        </p:blipFill>
        <p:spPr>
          <a:xfrm>
            <a:off x="4938374" y="1874275"/>
            <a:ext cx="2806800" cy="20592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340F538F-0EF2-1941-B70B-1C0EF49D0330}"/>
              </a:ext>
            </a:extLst>
          </p:cNvPr>
          <p:cNvSpPr/>
          <p:nvPr/>
        </p:nvSpPr>
        <p:spPr>
          <a:xfrm>
            <a:off x="1088280" y="4678339"/>
            <a:ext cx="797859" cy="16036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8720ABC9-1B6D-B14D-B5E7-11EA4612A9E8}"/>
              </a:ext>
            </a:extLst>
          </p:cNvPr>
          <p:cNvSpPr/>
          <p:nvPr/>
        </p:nvSpPr>
        <p:spPr>
          <a:xfrm>
            <a:off x="4945460" y="3827930"/>
            <a:ext cx="797859" cy="1857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41A3A1A-253C-454D-B1E0-81DCE878A7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10</a:t>
            </a:fld>
            <a:endParaRPr lang="it-IT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>
            <a:spLocks noGrp="1"/>
          </p:cNvSpPr>
          <p:nvPr>
            <p:ph type="title"/>
          </p:nvPr>
        </p:nvSpPr>
        <p:spPr>
          <a:xfrm>
            <a:off x="546600" y="322550"/>
            <a:ext cx="80508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DATASETS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" name="Google Shape;214;p23"/>
          <p:cNvSpPr txBox="1"/>
          <p:nvPr/>
        </p:nvSpPr>
        <p:spPr>
          <a:xfrm>
            <a:off x="523075" y="2515700"/>
            <a:ext cx="6600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3"/>
          <p:cNvSpPr txBox="1"/>
          <p:nvPr/>
        </p:nvSpPr>
        <p:spPr>
          <a:xfrm>
            <a:off x="2530613" y="1160663"/>
            <a:ext cx="92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CIFAR10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23"/>
          <p:cNvSpPr txBox="1"/>
          <p:nvPr/>
        </p:nvSpPr>
        <p:spPr>
          <a:xfrm>
            <a:off x="6238500" y="1160675"/>
            <a:ext cx="80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MNIST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7" name="Google Shape;2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500" y="1752463"/>
            <a:ext cx="3704125" cy="274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1063" y="1793088"/>
            <a:ext cx="2660075" cy="266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26D72020-16B7-2E40-A1A3-C7403D0BDBBF}"/>
              </a:ext>
            </a:extLst>
          </p:cNvPr>
          <p:cNvSpPr/>
          <p:nvPr/>
        </p:nvSpPr>
        <p:spPr>
          <a:xfrm>
            <a:off x="4715435" y="1560863"/>
            <a:ext cx="131190" cy="42033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8DDF6C0-20A2-D640-ABA8-1704E04786E1}"/>
              </a:ext>
            </a:extLst>
          </p:cNvPr>
          <p:cNvSpPr/>
          <p:nvPr/>
        </p:nvSpPr>
        <p:spPr>
          <a:xfrm>
            <a:off x="2890186" y="1619782"/>
            <a:ext cx="797859" cy="16036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B216315-2FD2-794E-A6A9-44C80DFFCB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11</a:t>
            </a:fld>
            <a:endParaRPr lang="it-IT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"/>
          <p:cNvSpPr txBox="1">
            <a:spLocks noGrp="1"/>
          </p:cNvSpPr>
          <p:nvPr>
            <p:ph type="title"/>
          </p:nvPr>
        </p:nvSpPr>
        <p:spPr>
          <a:xfrm>
            <a:off x="546600" y="2248500"/>
            <a:ext cx="80508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IMPLEMENTATION DETAILS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24"/>
          <p:cNvSpPr txBox="1"/>
          <p:nvPr/>
        </p:nvSpPr>
        <p:spPr>
          <a:xfrm>
            <a:off x="523075" y="2515700"/>
            <a:ext cx="6600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90177B7-B8D9-2343-A0FF-AB3D3F876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12</a:t>
            </a:fld>
            <a:endParaRPr lang="it-IT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"/>
          <p:cNvSpPr txBox="1">
            <a:spLocks noGrp="1"/>
          </p:cNvSpPr>
          <p:nvPr>
            <p:ph type="title"/>
          </p:nvPr>
        </p:nvSpPr>
        <p:spPr>
          <a:xfrm>
            <a:off x="546600" y="322550"/>
            <a:ext cx="80508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NEURAL NETWORKS IMPLEMENTATION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0" name="Google Shape;2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25" y="1373100"/>
            <a:ext cx="3222546" cy="325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9628" y="1373100"/>
            <a:ext cx="4578272" cy="3219746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5"/>
          <p:cNvSpPr txBox="1"/>
          <p:nvPr/>
        </p:nvSpPr>
        <p:spPr>
          <a:xfrm>
            <a:off x="1418300" y="969050"/>
            <a:ext cx="1766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Roboto"/>
                <a:ea typeface="Roboto"/>
                <a:cs typeface="Roboto"/>
                <a:sym typeface="Roboto"/>
              </a:rPr>
              <a:t>CNN1 on CIFAR10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25"/>
          <p:cNvSpPr txBox="1"/>
          <p:nvPr/>
        </p:nvSpPr>
        <p:spPr>
          <a:xfrm>
            <a:off x="5455550" y="969050"/>
            <a:ext cx="1766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Roboto"/>
                <a:ea typeface="Roboto"/>
                <a:cs typeface="Roboto"/>
                <a:sym typeface="Roboto"/>
              </a:rPr>
              <a:t>CNN1 on MNIST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5571E1E-6EE4-CC41-BE90-931F7E3327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13</a:t>
            </a:fld>
            <a:endParaRPr lang="it-IT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6"/>
          <p:cNvSpPr txBox="1">
            <a:spLocks noGrp="1"/>
          </p:cNvSpPr>
          <p:nvPr>
            <p:ph type="title"/>
          </p:nvPr>
        </p:nvSpPr>
        <p:spPr>
          <a:xfrm>
            <a:off x="546600" y="322550"/>
            <a:ext cx="80508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NEURAL NETWORKS IMPLEMENTATION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26"/>
          <p:cNvSpPr txBox="1"/>
          <p:nvPr/>
        </p:nvSpPr>
        <p:spPr>
          <a:xfrm>
            <a:off x="1418300" y="969050"/>
            <a:ext cx="1766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Roboto"/>
                <a:ea typeface="Roboto"/>
                <a:cs typeface="Roboto"/>
                <a:sym typeface="Roboto"/>
              </a:rPr>
              <a:t>CNN2 on CIFAR10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" name="Google Shape;240;p26"/>
          <p:cNvSpPr txBox="1"/>
          <p:nvPr/>
        </p:nvSpPr>
        <p:spPr>
          <a:xfrm>
            <a:off x="5637400" y="969050"/>
            <a:ext cx="1766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Roboto"/>
                <a:ea typeface="Roboto"/>
                <a:cs typeface="Roboto"/>
                <a:sym typeface="Roboto"/>
              </a:rPr>
              <a:t>CNN2 on MNIST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1" name="Google Shape;2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688" y="1384550"/>
            <a:ext cx="3551624" cy="308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0600" y="1666550"/>
            <a:ext cx="4460000" cy="18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C84317F-2F7A-5149-A0CE-CCBFB1D9EA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14</a:t>
            </a:fld>
            <a:endParaRPr lang="it-IT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>
            <a:spLocks noGrp="1"/>
          </p:cNvSpPr>
          <p:nvPr>
            <p:ph type="title"/>
          </p:nvPr>
        </p:nvSpPr>
        <p:spPr>
          <a:xfrm>
            <a:off x="546600" y="322550"/>
            <a:ext cx="80508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MySReLU IMPLEMENTATION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8" name="Google Shape;2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9038" y="969050"/>
            <a:ext cx="5245924" cy="37588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8B6791C-0B3F-9040-94FB-6B8BA0F212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15</a:t>
            </a:fld>
            <a:endParaRPr lang="it-IT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"/>
          <p:cNvSpPr txBox="1">
            <a:spLocks noGrp="1"/>
          </p:cNvSpPr>
          <p:nvPr>
            <p:ph type="title"/>
          </p:nvPr>
        </p:nvSpPr>
        <p:spPr>
          <a:xfrm>
            <a:off x="546600" y="322550"/>
            <a:ext cx="80508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MySReLU IMPLEMENTATION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4" name="Google Shape;2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588" y="1261772"/>
            <a:ext cx="7254825" cy="179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3283" y="3147594"/>
            <a:ext cx="3699651" cy="235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9763" y="3565401"/>
            <a:ext cx="3729981" cy="57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8"/>
          <p:cNvSpPr/>
          <p:nvPr/>
        </p:nvSpPr>
        <p:spPr>
          <a:xfrm rot="5413099">
            <a:off x="5364119" y="2215050"/>
            <a:ext cx="1417210" cy="7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8" name="Google Shape;25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600" y="1876051"/>
            <a:ext cx="3699651" cy="277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9" name="Google Shape;259;p28"/>
          <p:cNvCxnSpPr/>
          <p:nvPr/>
        </p:nvCxnSpPr>
        <p:spPr>
          <a:xfrm rot="10800000">
            <a:off x="2025850" y="2190775"/>
            <a:ext cx="7800" cy="214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" name="Google Shape;260;p28"/>
          <p:cNvCxnSpPr/>
          <p:nvPr/>
        </p:nvCxnSpPr>
        <p:spPr>
          <a:xfrm rot="10800000">
            <a:off x="3091150" y="2190775"/>
            <a:ext cx="7800" cy="214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1" name="Google Shape;261;p28"/>
          <p:cNvSpPr txBox="1"/>
          <p:nvPr/>
        </p:nvSpPr>
        <p:spPr>
          <a:xfrm>
            <a:off x="1792450" y="1790575"/>
            <a:ext cx="47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i="1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it" i="1" baseline="-250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endParaRPr i="1" baseline="-25000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28"/>
          <p:cNvSpPr txBox="1"/>
          <p:nvPr/>
        </p:nvSpPr>
        <p:spPr>
          <a:xfrm>
            <a:off x="2857750" y="1790575"/>
            <a:ext cx="47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i="1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it" i="1" baseline="-250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endParaRPr i="1" baseline="-25000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7FB47A8-1A57-BC4C-9D53-09E509D360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16</a:t>
            </a:fld>
            <a:endParaRPr lang="it-IT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9"/>
          <p:cNvSpPr txBox="1">
            <a:spLocks noGrp="1"/>
          </p:cNvSpPr>
          <p:nvPr>
            <p:ph type="title"/>
          </p:nvPr>
        </p:nvSpPr>
        <p:spPr>
          <a:xfrm>
            <a:off x="546600" y="2248500"/>
            <a:ext cx="80508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RESULTS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3541200-9FED-DF43-BDA6-BE098AC174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17</a:t>
            </a:fld>
            <a:endParaRPr lang="it-IT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0"/>
          <p:cNvSpPr txBox="1">
            <a:spLocks noGrp="1"/>
          </p:cNvSpPr>
          <p:nvPr>
            <p:ph type="title"/>
          </p:nvPr>
        </p:nvSpPr>
        <p:spPr>
          <a:xfrm>
            <a:off x="546600" y="322550"/>
            <a:ext cx="80508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RESULTS: CNN1 ON CIFAR10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3" name="Google Shape;2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475" y="1523568"/>
            <a:ext cx="4320000" cy="3237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0108" y="1524638"/>
            <a:ext cx="4320000" cy="323512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0"/>
          <p:cNvSpPr txBox="1"/>
          <p:nvPr/>
        </p:nvSpPr>
        <p:spPr>
          <a:xfrm>
            <a:off x="752700" y="1017550"/>
            <a:ext cx="7778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Roboto"/>
                <a:ea typeface="Roboto"/>
                <a:cs typeface="Roboto"/>
                <a:sym typeface="Roboto"/>
              </a:rPr>
              <a:t>ACCURACY: rectified vs exponential activation functions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CFDA22D-7A14-5D49-9B08-E0FAB32FCF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18</a:t>
            </a:fld>
            <a:endParaRPr lang="it-IT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>
            <a:spLocks noGrp="1"/>
          </p:cNvSpPr>
          <p:nvPr>
            <p:ph type="title"/>
          </p:nvPr>
        </p:nvSpPr>
        <p:spPr>
          <a:xfrm>
            <a:off x="546600" y="322550"/>
            <a:ext cx="80508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RESULTS: CNN1 ON CIFAR10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31"/>
          <p:cNvSpPr txBox="1"/>
          <p:nvPr/>
        </p:nvSpPr>
        <p:spPr>
          <a:xfrm>
            <a:off x="752700" y="1017550"/>
            <a:ext cx="7778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Roboto"/>
                <a:ea typeface="Roboto"/>
                <a:cs typeface="Roboto"/>
                <a:sym typeface="Roboto"/>
              </a:rPr>
              <a:t>LOSS: rectified vs exponential activation functions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2" name="Google Shape;2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400" y="1502325"/>
            <a:ext cx="4320000" cy="3240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9792" y="1502750"/>
            <a:ext cx="4320000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D2E6AEF-842D-2E4E-8858-02BCF80657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19</a:t>
            </a:fld>
            <a:endParaRPr lang="it-IT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 txBox="1">
            <a:spLocks noGrp="1"/>
          </p:cNvSpPr>
          <p:nvPr>
            <p:ph type="title"/>
          </p:nvPr>
        </p:nvSpPr>
        <p:spPr>
          <a:xfrm>
            <a:off x="819150" y="359900"/>
            <a:ext cx="75057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latin typeface="Roboto"/>
                <a:ea typeface="Roboto"/>
                <a:cs typeface="Roboto"/>
                <a:sym typeface="Roboto"/>
              </a:rPr>
              <a:t>USED ACTIVATION FUNCTIONS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135;p14">
                <a:extLst>
                  <a:ext uri="{FF2B5EF4-FFF2-40B4-BE49-F238E27FC236}">
                    <a16:creationId xmlns:a16="http://schemas.microsoft.com/office/drawing/2014/main" id="{65419D87-A1B5-C84A-B5C3-F71D50564FA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19150" y="1006400"/>
                <a:ext cx="7505700" cy="3920723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285750" lvl="0" indent="-285750" algn="l" rtl="0"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latin typeface="Roboto"/>
                    <a:ea typeface="Roboto"/>
                    <a:cs typeface="Roboto"/>
                    <a:sym typeface="Roboto"/>
                  </a:rPr>
                  <a:t>RELU</a:t>
                </a:r>
                <a:r>
                  <a:rPr lang="it-IT" sz="1600" dirty="0">
                    <a:latin typeface="Roboto"/>
                    <a:ea typeface="Roboto"/>
                    <a:cs typeface="Roboto"/>
                    <a:sym typeface="Roboto"/>
                  </a:rPr>
                  <a:t>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sz="1600" b="0" i="0" smtClean="0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  <a:ea typeface="Roboto"/>
                                <a:cs typeface="Roboto"/>
                                <a:sym typeface="Roboto"/>
                              </a:rPr>
                            </m:ctrlPr>
                          </m:d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Roboto"/>
                                <a:cs typeface="Roboto"/>
                                <a:sym typeface="Roboto"/>
                              </a:rPr>
                              <m:t>0, </m:t>
                            </m:r>
                            <m:sSub>
                              <m:sSub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  <a:ea typeface="Roboto"/>
                                    <a:cs typeface="Roboto"/>
                                    <a:sym typeface="Roboto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Roboto"/>
                                    <a:cs typeface="Roboto"/>
                                    <a:sym typeface="Roboto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Roboto"/>
                                    <a:cs typeface="Roboto"/>
                                    <a:sym typeface="Roboto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it-IT" sz="16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285750" lvl="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latin typeface="Roboto"/>
                    <a:ea typeface="Roboto"/>
                    <a:cs typeface="Roboto"/>
                    <a:sym typeface="Roboto"/>
                  </a:rPr>
                  <a:t>PARAMETRIC RELU</a:t>
                </a:r>
                <a:r>
                  <a:rPr lang="it-IT" sz="1600" dirty="0">
                    <a:latin typeface="Roboto"/>
                    <a:ea typeface="Roboto"/>
                    <a:cs typeface="Roboto"/>
                    <a:sym typeface="Roboto"/>
                  </a:rPr>
                  <a:t>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sz="1600" b="0" i="0" smtClean="0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  <a:ea typeface="Roboto"/>
                                <a:cs typeface="Roboto"/>
                                <a:sym typeface="Roboto"/>
                              </a:rPr>
                            </m:ctrlPr>
                          </m:d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Roboto"/>
                                <a:cs typeface="Roboto"/>
                                <a:sym typeface="Roboto"/>
                              </a:rPr>
                              <m:t>0, </m:t>
                            </m:r>
                            <m:sSub>
                              <m:sSub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  <a:ea typeface="Roboto"/>
                                    <a:cs typeface="Roboto"/>
                                    <a:sym typeface="Roboto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Roboto"/>
                                    <a:cs typeface="Roboto"/>
                                    <a:sym typeface="Roboto"/>
                                  </a:rPr>
                                  <m:t>𝑎𝑥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Roboto"/>
                                    <a:cs typeface="Roboto"/>
                                    <a:sym typeface="Roboto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  <m:t>+</m:t>
                        </m:r>
                        <m:func>
                          <m:func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  <a:ea typeface="Roboto"/>
                                <a:cs typeface="Roboto"/>
                                <a:sym typeface="Roboto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 sz="1600" b="0" i="0" smtClean="0">
                                <a:latin typeface="Cambria Math" panose="02040503050406030204" pitchFamily="18" charset="0"/>
                                <a:ea typeface="Roboto"/>
                                <a:cs typeface="Roboto"/>
                                <a:sym typeface="Roboto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  <a:ea typeface="Roboto"/>
                                    <a:cs typeface="Roboto"/>
                                    <a:sym typeface="Roboto"/>
                                  </a:rPr>
                                </m:ctrlPr>
                              </m:d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Roboto"/>
                                    <a:cs typeface="Roboto"/>
                                    <a:sym typeface="Roboto"/>
                                  </a:rPr>
                                  <m:t>0, </m:t>
                                </m:r>
                                <m:sSub>
                                  <m:sSubPr>
                                    <m:ctrlP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Roboto"/>
                                        <a:cs typeface="Roboto"/>
                                        <a:sym typeface="Roboto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Roboto"/>
                                        <a:cs typeface="Roboto"/>
                                        <a:sym typeface="Roboto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Roboto"/>
                                        <a:cs typeface="Roboto"/>
                                        <a:sym typeface="Roboto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it-IT" sz="1600" b="1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285750" lvl="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latin typeface="Roboto"/>
                    <a:ea typeface="Roboto"/>
                    <a:cs typeface="Roboto"/>
                    <a:sym typeface="Roboto"/>
                  </a:rPr>
                  <a:t>LEAKY RELU</a:t>
                </a:r>
                <a:r>
                  <a:rPr lang="it-IT" sz="1600" dirty="0">
                    <a:latin typeface="Roboto"/>
                    <a:ea typeface="Roboto"/>
                    <a:cs typeface="Roboto"/>
                    <a:sym typeface="Roboto"/>
                  </a:rPr>
                  <a:t> :</a:t>
                </a:r>
                <a:r>
                  <a:rPr lang="it-IT" sz="1600" dirty="0">
                    <a:ea typeface="Roboto"/>
                    <a:cs typeface="Roboto"/>
                    <a:sym typeface="Roboto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it-IT" sz="1600" i="1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sz="1600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it-IT" sz="1600" i="1">
                                <a:latin typeface="Cambria Math" panose="02040503050406030204" pitchFamily="18" charset="0"/>
                                <a:ea typeface="Roboto"/>
                                <a:cs typeface="Roboto"/>
                                <a:sym typeface="Roboto"/>
                              </a:rPr>
                            </m:ctrlPr>
                          </m:d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  <a:ea typeface="Roboto"/>
                                <a:cs typeface="Roboto"/>
                                <a:sym typeface="Roboto"/>
                              </a:rPr>
                              <m:t>0, </m:t>
                            </m:r>
                            <m:sSub>
                              <m:sSub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  <a:ea typeface="Roboto"/>
                                    <a:cs typeface="Roboto"/>
                                    <a:sym typeface="Roboto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Roboto"/>
                                    <a:cs typeface="Roboto"/>
                                    <a:sym typeface="Roboto"/>
                                  </a:rPr>
                                  <m:t>0.01</m:t>
                                </m:r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Roboto"/>
                                    <a:cs typeface="Roboto"/>
                                    <a:sym typeface="Roboto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Roboto"/>
                                    <a:cs typeface="Roboto"/>
                                    <a:sym typeface="Roboto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it-IT" sz="1600" i="1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  <m:t>+</m:t>
                        </m:r>
                        <m:func>
                          <m:funcPr>
                            <m:ctrlPr>
                              <a:rPr lang="it-IT" sz="1600" i="1">
                                <a:latin typeface="Cambria Math" panose="02040503050406030204" pitchFamily="18" charset="0"/>
                                <a:ea typeface="Roboto"/>
                                <a:cs typeface="Roboto"/>
                                <a:sym typeface="Roboto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 sz="1600">
                                <a:latin typeface="Cambria Math" panose="02040503050406030204" pitchFamily="18" charset="0"/>
                                <a:ea typeface="Roboto"/>
                                <a:cs typeface="Roboto"/>
                                <a:sym typeface="Roboto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  <a:ea typeface="Roboto"/>
                                    <a:cs typeface="Roboto"/>
                                    <a:sym typeface="Roboto"/>
                                  </a:rPr>
                                </m:ctrlPr>
                              </m:dPr>
                              <m:e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Roboto"/>
                                    <a:cs typeface="Roboto"/>
                                    <a:sym typeface="Roboto"/>
                                  </a:rPr>
                                  <m:t>0, </m:t>
                                </m:r>
                                <m:sSub>
                                  <m:sSubPr>
                                    <m:ctrlPr>
                                      <a:rPr lang="it-IT" sz="1600" i="1">
                                        <a:latin typeface="Cambria Math" panose="02040503050406030204" pitchFamily="18" charset="0"/>
                                        <a:ea typeface="Roboto"/>
                                        <a:cs typeface="Roboto"/>
                                        <a:sym typeface="Roboto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  <a:ea typeface="Roboto"/>
                                        <a:cs typeface="Roboto"/>
                                        <a:sym typeface="Roboto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  <a:ea typeface="Roboto"/>
                                        <a:cs typeface="Roboto"/>
                                        <a:sym typeface="Roboto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it-IT" sz="1600" b="1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285750" lvl="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latin typeface="Roboto"/>
                    <a:ea typeface="Roboto"/>
                    <a:cs typeface="Roboto"/>
                    <a:sym typeface="Roboto"/>
                  </a:rPr>
                  <a:t>ELU</a:t>
                </a:r>
                <a:r>
                  <a:rPr lang="it-IT" sz="1600" dirty="0">
                    <a:latin typeface="Roboto"/>
                    <a:ea typeface="Roboto"/>
                    <a:cs typeface="Roboto"/>
                    <a:sym typeface="Roboto"/>
                  </a:rPr>
                  <a:t>: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𝑓</m:t>
                    </m:r>
                    <m:d>
                      <m:d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</m:ctrlPr>
                      </m:d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  <m:t>𝑥</m:t>
                        </m:r>
                      </m:e>
                    </m:d>
                    <m:r>
                      <a:rPr lang="it-IT" sz="1600" b="0" i="1" smtClean="0"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Roboto"/>
                            <a:sym typeface="Roboto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  <a:ea typeface="Roboto"/>
                                <a:sym typeface="Roboto"/>
                              </a:rPr>
                            </m:ctrlPr>
                          </m:eqArr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Roboto"/>
                                <a:sym typeface="Roboto"/>
                              </a:rPr>
                              <m:t>𝑎</m:t>
                            </m:r>
                            <m:d>
                              <m:d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  <a:ea typeface="Roboto"/>
                                    <a:sym typeface="Roboto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Roboto"/>
                                        <a:sym typeface="Roboto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Roboto"/>
                                        <a:sym typeface="Roboto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Roboto"/>
                                        <a:sym typeface="Roboto"/>
                                      </a:rPr>
                                      <m:t>𝑥</m:t>
                                    </m:r>
                                  </m:sup>
                                </m:sSup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Roboto"/>
                                    <a:sym typeface="Roboto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Roboto"/>
                                <a:sym typeface="Roboto"/>
                              </a:rPr>
                              <m:t>     ∀</m:t>
                            </m:r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Roboto"/>
                                <a:sym typeface="Roboto"/>
                              </a:rPr>
                              <m:t>𝑥</m:t>
                            </m:r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Roboto"/>
                                <a:sym typeface="Roboto"/>
                              </a:rPr>
                              <m:t>≤0</m:t>
                            </m:r>
                          </m:e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Roboto"/>
                                <a:sym typeface="Roboto"/>
                              </a:rPr>
                              <m:t>𝑥</m:t>
                            </m:r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Roboto"/>
                                <a:sym typeface="Roboto"/>
                              </a:rPr>
                              <m:t>                      ∀</m:t>
                            </m:r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Roboto"/>
                                <a:sym typeface="Roboto"/>
                              </a:rPr>
                              <m:t>𝑥</m:t>
                            </m:r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Roboto"/>
                                <a:sym typeface="Roboto"/>
                              </a:rPr>
                              <m:t>≥0</m:t>
                            </m:r>
                          </m:e>
                        </m:eqArr>
                      </m:e>
                    </m:d>
                  </m:oMath>
                </a14:m>
                <a:endParaRPr lang="it-IT" sz="1600" b="1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latin typeface="Roboto"/>
                    <a:ea typeface="Roboto"/>
                    <a:cs typeface="Roboto"/>
                    <a:sym typeface="Roboto"/>
                  </a:rPr>
                  <a:t>PARAMETRIC ELU</a:t>
                </a:r>
                <a:r>
                  <a:rPr lang="it-IT" sz="1600" dirty="0">
                    <a:latin typeface="Roboto"/>
                    <a:ea typeface="Roboto"/>
                    <a:cs typeface="Roboto"/>
                    <a:sym typeface="Roboto"/>
                  </a:rPr>
                  <a:t>: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𝑓</m:t>
                    </m:r>
                    <m:d>
                      <m:d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</m:ctrlPr>
                      </m:d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  <m:t>𝑥</m:t>
                        </m:r>
                      </m:e>
                    </m:d>
                    <m:r>
                      <a:rPr lang="it-IT" sz="1600" b="0" i="1" smtClean="0"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Roboto"/>
                            <a:sym typeface="Roboto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  <a:ea typeface="Roboto"/>
                                <a:sym typeface="Roboto"/>
                              </a:rPr>
                            </m:ctrlPr>
                          </m:eqArr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Roboto"/>
                                <a:sym typeface="Roboto"/>
                              </a:rPr>
                              <m:t>𝑎</m:t>
                            </m:r>
                            <m:d>
                              <m:d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  <a:ea typeface="Roboto"/>
                                    <a:sym typeface="Roboto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Roboto"/>
                                        <a:sym typeface="Roboto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Roboto"/>
                                        <a:sym typeface="Roboto"/>
                                      </a:rPr>
                                      <m:t>𝑒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it-IT" sz="1600" b="0" i="1" smtClean="0">
                                            <a:latin typeface="Cambria Math" panose="02040503050406030204" pitchFamily="18" charset="0"/>
                                            <a:ea typeface="Roboto"/>
                                            <a:sym typeface="Roboto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it-IT" sz="1600" b="0" i="1" smtClean="0">
                                            <a:latin typeface="Cambria Math" panose="02040503050406030204" pitchFamily="18" charset="0"/>
                                            <a:ea typeface="Roboto"/>
                                            <a:sym typeface="Roboto"/>
                                          </a:rPr>
                                          <m:t>𝑥</m:t>
                                        </m:r>
                                      </m:num>
                                      <m:den>
                                        <m:r>
                                          <a:rPr lang="it-IT" sz="1600" b="0" i="1" smtClean="0">
                                            <a:latin typeface="Cambria Math" panose="02040503050406030204" pitchFamily="18" charset="0"/>
                                            <a:ea typeface="Roboto"/>
                                            <a:sym typeface="Roboto"/>
                                          </a:rPr>
                                          <m:t>𝑏</m:t>
                                        </m:r>
                                      </m:den>
                                    </m:f>
                                  </m:sup>
                                </m:sSup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Roboto"/>
                                    <a:sym typeface="Roboto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Roboto"/>
                                <a:sym typeface="Roboto"/>
                              </a:rPr>
                              <m:t>    ∀</m:t>
                            </m:r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Roboto"/>
                                <a:sym typeface="Roboto"/>
                              </a:rPr>
                              <m:t>𝑥</m:t>
                            </m:r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Roboto"/>
                                <a:sym typeface="Roboto"/>
                              </a:rPr>
                              <m:t>≤0</m:t>
                            </m:r>
                          </m:e>
                          <m:e>
                            <m:f>
                              <m:f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  <a:ea typeface="Roboto"/>
                                    <a:sym typeface="Roboto"/>
                                  </a:rPr>
                                </m:ctrlPr>
                              </m:fPr>
                              <m:num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Roboto"/>
                                    <a:sym typeface="Roboto"/>
                                  </a:rPr>
                                  <m:t>𝑎</m:t>
                                </m:r>
                              </m:num>
                              <m:den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Roboto"/>
                                    <a:sym typeface="Roboto"/>
                                  </a:rPr>
                                  <m:t>𝑏</m:t>
                                </m:r>
                              </m:den>
                            </m:f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Roboto"/>
                                <a:sym typeface="Roboto"/>
                              </a:rPr>
                              <m:t>𝑥</m:t>
                            </m:r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Roboto"/>
                                <a:sym typeface="Roboto"/>
                              </a:rPr>
                              <m:t>                   ∀</m:t>
                            </m:r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Roboto"/>
                                <a:sym typeface="Roboto"/>
                              </a:rPr>
                              <m:t>𝑥</m:t>
                            </m:r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Roboto"/>
                                <a:sym typeface="Roboto"/>
                              </a:rPr>
                              <m:t>≥0</m:t>
                            </m:r>
                          </m:e>
                        </m:eqArr>
                      </m:e>
                    </m:d>
                  </m:oMath>
                </a14:m>
                <a:endParaRPr lang="it-IT" sz="16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it-IT" sz="1600" b="1" dirty="0">
                    <a:latin typeface="Roboto"/>
                    <a:ea typeface="Roboto"/>
                    <a:cs typeface="Roboto"/>
                    <a:sym typeface="Roboto"/>
                  </a:rPr>
                  <a:t>SRELU</a:t>
                </a:r>
                <a:endParaRPr sz="1600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mc:Choice>
        <mc:Fallback xmlns="">
          <p:sp>
            <p:nvSpPr>
              <p:cNvPr id="4" name="Google Shape;135;p14">
                <a:extLst>
                  <a:ext uri="{FF2B5EF4-FFF2-40B4-BE49-F238E27FC236}">
                    <a16:creationId xmlns:a16="http://schemas.microsoft.com/office/drawing/2014/main" id="{65419D87-A1B5-C84A-B5C3-F71D50564FA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19150" y="1006400"/>
                <a:ext cx="7505700" cy="3920723"/>
              </a:xfrm>
              <a:prstGeom prst="rect">
                <a:avLst/>
              </a:prstGeom>
              <a:blipFill>
                <a:blip r:embed="rId3"/>
                <a:stretch>
                  <a:fillRect l="-169" b="-601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047BFAB-743A-4C46-ABCC-27C060F5D7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</a:t>
            </a:fld>
            <a:endParaRPr lang="it-IT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2"/>
          <p:cNvSpPr txBox="1">
            <a:spLocks noGrp="1"/>
          </p:cNvSpPr>
          <p:nvPr>
            <p:ph type="title"/>
          </p:nvPr>
        </p:nvSpPr>
        <p:spPr>
          <a:xfrm>
            <a:off x="546600" y="322550"/>
            <a:ext cx="80508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RESULTS: CNN2 ON MNIST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32"/>
          <p:cNvSpPr txBox="1"/>
          <p:nvPr/>
        </p:nvSpPr>
        <p:spPr>
          <a:xfrm>
            <a:off x="752700" y="1017550"/>
            <a:ext cx="7778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Roboto"/>
                <a:ea typeface="Roboto"/>
                <a:cs typeface="Roboto"/>
                <a:sym typeface="Roboto"/>
              </a:rPr>
              <a:t>ACCURACY: rectified vs exponential activation functions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0" name="Google Shape;2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400" y="1509250"/>
            <a:ext cx="4320000" cy="3240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9792" y="1509675"/>
            <a:ext cx="4320000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E2F6E65-C6A3-E147-ACED-6B834E869A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20</a:t>
            </a:fld>
            <a:endParaRPr lang="it-IT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"/>
          <p:cNvSpPr txBox="1">
            <a:spLocks noGrp="1"/>
          </p:cNvSpPr>
          <p:nvPr>
            <p:ph type="title"/>
          </p:nvPr>
        </p:nvSpPr>
        <p:spPr>
          <a:xfrm>
            <a:off x="546600" y="322550"/>
            <a:ext cx="80508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RESULTS: CNN2 ON MNIST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33"/>
          <p:cNvSpPr txBox="1"/>
          <p:nvPr/>
        </p:nvSpPr>
        <p:spPr>
          <a:xfrm>
            <a:off x="752700" y="1017550"/>
            <a:ext cx="7778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Roboto"/>
                <a:ea typeface="Roboto"/>
                <a:cs typeface="Roboto"/>
                <a:sym typeface="Roboto"/>
              </a:rPr>
              <a:t>LOSS: rectified vs exponential activation functions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8" name="Google Shape;2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200" y="1509250"/>
            <a:ext cx="4320000" cy="3240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8417" y="1509675"/>
            <a:ext cx="4320000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6279976-3131-DE46-B92B-723B69B15A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21</a:t>
            </a:fld>
            <a:endParaRPr lang="it-IT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4"/>
          <p:cNvSpPr txBox="1">
            <a:spLocks noGrp="1"/>
          </p:cNvSpPr>
          <p:nvPr>
            <p:ph type="title"/>
          </p:nvPr>
        </p:nvSpPr>
        <p:spPr>
          <a:xfrm>
            <a:off x="546600" y="322550"/>
            <a:ext cx="80508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RESULTS: CNN2 ON CIFAR10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34"/>
          <p:cNvSpPr txBox="1"/>
          <p:nvPr/>
        </p:nvSpPr>
        <p:spPr>
          <a:xfrm>
            <a:off x="752700" y="1017550"/>
            <a:ext cx="7778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Roboto"/>
                <a:ea typeface="Roboto"/>
                <a:cs typeface="Roboto"/>
                <a:sym typeface="Roboto"/>
              </a:rPr>
              <a:t>ACCURACY &amp; LOSS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6" name="Google Shape;3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600" y="1433050"/>
            <a:ext cx="4320000" cy="3240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92" y="1793475"/>
            <a:ext cx="4319998" cy="25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46EBA0F-EA12-AC4E-8EAF-831DF56762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22</a:t>
            </a:fld>
            <a:endParaRPr lang="it-IT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"/>
          <p:cNvSpPr txBox="1">
            <a:spLocks noGrp="1"/>
          </p:cNvSpPr>
          <p:nvPr>
            <p:ph type="title"/>
          </p:nvPr>
        </p:nvSpPr>
        <p:spPr>
          <a:xfrm>
            <a:off x="546600" y="322550"/>
            <a:ext cx="80508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RESULTS: CNN1 ON MNIST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p35"/>
          <p:cNvSpPr txBox="1"/>
          <p:nvPr/>
        </p:nvSpPr>
        <p:spPr>
          <a:xfrm>
            <a:off x="752700" y="1017550"/>
            <a:ext cx="7778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Roboto"/>
                <a:ea typeface="Roboto"/>
                <a:cs typeface="Roboto"/>
                <a:sym typeface="Roboto"/>
              </a:rPr>
              <a:t>ACCURACY &amp; LOSS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4" name="Google Shape;3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075" y="1508825"/>
            <a:ext cx="4320000" cy="3240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5392" y="1509250"/>
            <a:ext cx="4320000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116C5F7-4D46-AF48-9E44-6F7A79F372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23</a:t>
            </a:fld>
            <a:endParaRPr lang="it-IT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F97648-E1D7-264D-8E14-5D7AF8210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1350" y="1847700"/>
            <a:ext cx="5361300" cy="1448100"/>
          </a:xfrm>
        </p:spPr>
        <p:txBody>
          <a:bodyPr/>
          <a:lstStyle/>
          <a:p>
            <a:r>
              <a:rPr lang="it-IT" dirty="0"/>
              <a:t>Grazie dell’attenzione</a:t>
            </a:r>
          </a:p>
        </p:txBody>
      </p:sp>
      <p:pic>
        <p:nvPicPr>
          <p:cNvPr id="5" name="Immagine 4">
            <a:hlinkClick r:id="rId2"/>
            <a:extLst>
              <a:ext uri="{FF2B5EF4-FFF2-40B4-BE49-F238E27FC236}">
                <a16:creationId xmlns:a16="http://schemas.microsoft.com/office/drawing/2014/main" id="{6D0B0022-EE76-2B4F-928F-65A4B4E21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137" y="3208258"/>
            <a:ext cx="676464" cy="610931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C9A3C38-3580-6548-B67E-5C432D71AA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24</a:t>
            </a:fld>
            <a:endParaRPr lang="it-IT"/>
          </a:p>
        </p:txBody>
      </p:sp>
      <p:pic>
        <p:nvPicPr>
          <p:cNvPr id="8" name="Immagine 7">
            <a:hlinkClick r:id="rId4"/>
            <a:extLst>
              <a:ext uri="{FF2B5EF4-FFF2-40B4-BE49-F238E27FC236}">
                <a16:creationId xmlns:a16="http://schemas.microsoft.com/office/drawing/2014/main" id="{0F352978-2072-1945-B787-D1A76F5F9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211949"/>
            <a:ext cx="607240" cy="60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66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819150" y="359900"/>
            <a:ext cx="75057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INTRODUCTION OF THE SRELU FUNCTION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14"/>
          <p:cNvSpPr txBox="1">
            <a:spLocks noGrp="1"/>
          </p:cNvSpPr>
          <p:nvPr>
            <p:ph type="body" idx="1"/>
          </p:nvPr>
        </p:nvSpPr>
        <p:spPr>
          <a:xfrm>
            <a:off x="819150" y="1500575"/>
            <a:ext cx="35523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600" b="1" dirty="0">
                <a:latin typeface="Roboto"/>
                <a:ea typeface="Roboto"/>
                <a:cs typeface="Roboto"/>
                <a:sym typeface="Roboto"/>
              </a:rPr>
              <a:t>S-shaped Rectified Linear Unit</a:t>
            </a:r>
            <a:endParaRPr sz="16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" name="Google Shape;13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6975" y="1345025"/>
            <a:ext cx="4197875" cy="314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701" y="2205319"/>
            <a:ext cx="4085299" cy="10448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3F7ABE3-69D4-264E-91DD-EE876FB327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</a:t>
            </a:fld>
            <a:endParaRPr lang="it-IT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>
            <a:spLocks noGrp="1"/>
          </p:cNvSpPr>
          <p:nvPr>
            <p:ph type="title"/>
          </p:nvPr>
        </p:nvSpPr>
        <p:spPr>
          <a:xfrm>
            <a:off x="819150" y="359900"/>
            <a:ext cx="75057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PROPERTIES OF THE SRELU FUNCTION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16"/>
          <p:cNvSpPr txBox="1"/>
          <p:nvPr/>
        </p:nvSpPr>
        <p:spPr>
          <a:xfrm>
            <a:off x="1499250" y="1006400"/>
            <a:ext cx="6145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Roboto"/>
                <a:ea typeface="Roboto"/>
                <a:cs typeface="Roboto"/>
                <a:sym typeface="Roboto"/>
              </a:rPr>
              <a:t>The SReLU activation function has some remarkable properties: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16"/>
          <p:cNvSpPr txBox="1"/>
          <p:nvPr/>
        </p:nvSpPr>
        <p:spPr>
          <a:xfrm>
            <a:off x="2847150" y="1437500"/>
            <a:ext cx="344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Roboto"/>
                <a:ea typeface="Roboto"/>
                <a:cs typeface="Roboto"/>
                <a:sym typeface="Roboto"/>
              </a:rPr>
              <a:t>It has four trainable parameters: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0" name="Google Shape;15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7400" y="2718925"/>
            <a:ext cx="2520000" cy="1911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1997" y="2736112"/>
            <a:ext cx="2520000" cy="1877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150" y="2724550"/>
            <a:ext cx="2520000" cy="1900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8500" y="2516529"/>
            <a:ext cx="717810" cy="360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60452" y="2516529"/>
            <a:ext cx="823089" cy="360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96183" y="2516529"/>
            <a:ext cx="765954" cy="360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40650" y="1969213"/>
            <a:ext cx="1862684" cy="4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7307C6F-50A4-C64F-BF55-AFBA819D70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4</a:t>
            </a:fld>
            <a:endParaRPr lang="it-IT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819150" y="359900"/>
            <a:ext cx="75057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latin typeface="Roboto"/>
                <a:ea typeface="Roboto"/>
                <a:cs typeface="Roboto"/>
                <a:sym typeface="Roboto"/>
              </a:rPr>
              <a:t>PROPERTIES OF THE SRELU FUNCTION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17"/>
          <p:cNvSpPr txBox="1"/>
          <p:nvPr/>
        </p:nvSpPr>
        <p:spPr>
          <a:xfrm>
            <a:off x="1499250" y="1006400"/>
            <a:ext cx="6145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Roboto"/>
                <a:ea typeface="Roboto"/>
                <a:cs typeface="Roboto"/>
                <a:sym typeface="Roboto"/>
              </a:rPr>
              <a:t>The SReLU activation function has some remarkable properties: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17"/>
          <p:cNvSpPr txBox="1"/>
          <p:nvPr/>
        </p:nvSpPr>
        <p:spPr>
          <a:xfrm>
            <a:off x="2728800" y="1437500"/>
            <a:ext cx="3686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 dirty="0">
                <a:latin typeface="Roboto"/>
                <a:ea typeface="Roboto"/>
                <a:cs typeface="Roboto"/>
                <a:sym typeface="Roboto"/>
              </a:rPr>
              <a:t>It generalizes the ReLU function: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" name="Google Shape;16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5850" y="1992600"/>
            <a:ext cx="3428992" cy="2558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64;p17">
            <a:extLst>
              <a:ext uri="{FF2B5EF4-FFF2-40B4-BE49-F238E27FC236}">
                <a16:creationId xmlns:a16="http://schemas.microsoft.com/office/drawing/2014/main" id="{DF16AD55-8B55-124E-AF07-43408531D02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6315" y="2854989"/>
            <a:ext cx="2742402" cy="8207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4E535AB-46F7-744E-BB1A-7E282ACCF8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5</a:t>
            </a:fld>
            <a:endParaRPr lang="it-IT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>
            <a:spLocks noGrp="1"/>
          </p:cNvSpPr>
          <p:nvPr>
            <p:ph type="title"/>
          </p:nvPr>
        </p:nvSpPr>
        <p:spPr>
          <a:xfrm>
            <a:off x="819150" y="359900"/>
            <a:ext cx="75057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PROPERTIES OF THE SRELU FUNCTION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18"/>
          <p:cNvSpPr txBox="1"/>
          <p:nvPr/>
        </p:nvSpPr>
        <p:spPr>
          <a:xfrm>
            <a:off x="1499250" y="1006400"/>
            <a:ext cx="6145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Roboto"/>
                <a:ea typeface="Roboto"/>
                <a:cs typeface="Roboto"/>
                <a:sym typeface="Roboto"/>
              </a:rPr>
              <a:t>The SReLU activation function has some remarkable properties: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18"/>
          <p:cNvSpPr txBox="1"/>
          <p:nvPr/>
        </p:nvSpPr>
        <p:spPr>
          <a:xfrm>
            <a:off x="2231400" y="1437500"/>
            <a:ext cx="4681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Roboto"/>
                <a:ea typeface="Roboto"/>
                <a:cs typeface="Roboto"/>
                <a:sym typeface="Roboto"/>
              </a:rPr>
              <a:t>It can be settled to be either convex or non-convex: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3" name="Google Shape;173;p18"/>
          <p:cNvPicPr preferRelativeResize="0"/>
          <p:nvPr/>
        </p:nvPicPr>
        <p:blipFill rotWithShape="1">
          <a:blip r:embed="rId3">
            <a:alphaModFix/>
          </a:blip>
          <a:srcRect l="15128" t="4808" r="15121" b="3076"/>
          <a:stretch/>
        </p:blipFill>
        <p:spPr>
          <a:xfrm>
            <a:off x="4782750" y="1887875"/>
            <a:ext cx="2862000" cy="2830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8"/>
          <p:cNvPicPr preferRelativeResize="0"/>
          <p:nvPr/>
        </p:nvPicPr>
        <p:blipFill rotWithShape="1">
          <a:blip r:embed="rId4">
            <a:alphaModFix/>
          </a:blip>
          <a:srcRect l="17327" t="5518" r="16713" b="3869"/>
          <a:stretch/>
        </p:blipFill>
        <p:spPr>
          <a:xfrm>
            <a:off x="1499250" y="1821950"/>
            <a:ext cx="2880000" cy="29618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3D4CB6A-56F8-7040-860C-830DA9D6B6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6</a:t>
            </a:fld>
            <a:endParaRPr lang="it-IT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>
            <a:spLocks noGrp="1"/>
          </p:cNvSpPr>
          <p:nvPr>
            <p:ph type="title"/>
          </p:nvPr>
        </p:nvSpPr>
        <p:spPr>
          <a:xfrm>
            <a:off x="819150" y="359900"/>
            <a:ext cx="75057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PROPERTIES OF THE SRELU FUNCTION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19"/>
          <p:cNvSpPr txBox="1"/>
          <p:nvPr/>
        </p:nvSpPr>
        <p:spPr>
          <a:xfrm>
            <a:off x="1499250" y="1006400"/>
            <a:ext cx="6145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Roboto"/>
                <a:ea typeface="Roboto"/>
                <a:cs typeface="Roboto"/>
                <a:sym typeface="Roboto"/>
              </a:rPr>
              <a:t>The SReLU activation function has some remarkable properties: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19"/>
          <p:cNvSpPr txBox="1"/>
          <p:nvPr/>
        </p:nvSpPr>
        <p:spPr>
          <a:xfrm>
            <a:off x="1733550" y="1437500"/>
            <a:ext cx="5676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Roboto"/>
                <a:ea typeface="Roboto"/>
                <a:cs typeface="Roboto"/>
                <a:sym typeface="Roboto"/>
              </a:rPr>
              <a:t>It can be settled to emulate the human perception mechanisms: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2" name="Google Shape;18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9250" y="2005400"/>
            <a:ext cx="3014127" cy="2373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0635" y="2005400"/>
            <a:ext cx="3014127" cy="237375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7F01F99-565A-A64F-9B6F-DBB410FB60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7</a:t>
            </a:fld>
            <a:endParaRPr lang="it-IT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"/>
          <p:cNvSpPr txBox="1">
            <a:spLocks noGrp="1"/>
          </p:cNvSpPr>
          <p:nvPr>
            <p:ph type="title"/>
          </p:nvPr>
        </p:nvSpPr>
        <p:spPr>
          <a:xfrm>
            <a:off x="819150" y="2248500"/>
            <a:ext cx="75057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 EXPERIMENTAL SETTINGS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F2BF490-8B77-8F43-B12F-546CDF6DDC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8</a:t>
            </a:fld>
            <a:endParaRPr lang="it-IT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>
            <a:spLocks noGrp="1"/>
          </p:cNvSpPr>
          <p:nvPr>
            <p:ph type="title"/>
          </p:nvPr>
        </p:nvSpPr>
        <p:spPr>
          <a:xfrm>
            <a:off x="546600" y="322550"/>
            <a:ext cx="80508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IMPLEMENTED ARCHITECTURES ON CIFAR10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4" name="Google Shape;1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675" y="969050"/>
            <a:ext cx="3006732" cy="386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8807" y="969050"/>
            <a:ext cx="2525519" cy="386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1"/>
          <p:cNvSpPr txBox="1"/>
          <p:nvPr/>
        </p:nvSpPr>
        <p:spPr>
          <a:xfrm>
            <a:off x="523075" y="2515700"/>
            <a:ext cx="6600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1"/>
          <p:cNvSpPr txBox="1"/>
          <p:nvPr/>
        </p:nvSpPr>
        <p:spPr>
          <a:xfrm>
            <a:off x="448375" y="2364000"/>
            <a:ext cx="809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 b="1">
                <a:latin typeface="Roboto"/>
                <a:ea typeface="Roboto"/>
                <a:cs typeface="Roboto"/>
                <a:sym typeface="Roboto"/>
              </a:rPr>
              <a:t>CNN 1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21"/>
          <p:cNvSpPr txBox="1"/>
          <p:nvPr/>
        </p:nvSpPr>
        <p:spPr>
          <a:xfrm>
            <a:off x="7566725" y="2364000"/>
            <a:ext cx="809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 b="1">
                <a:latin typeface="Roboto"/>
                <a:ea typeface="Roboto"/>
                <a:cs typeface="Roboto"/>
                <a:sym typeface="Roboto"/>
              </a:rPr>
              <a:t>CNN 2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E2DC022E-6D96-5C4C-AB15-F8723160F596}"/>
              </a:ext>
            </a:extLst>
          </p:cNvPr>
          <p:cNvSpPr/>
          <p:nvPr/>
        </p:nvSpPr>
        <p:spPr>
          <a:xfrm>
            <a:off x="4888807" y="4758519"/>
            <a:ext cx="797859" cy="16036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07FC930-0600-A244-A6CE-07B26B4A70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9</a:t>
            </a:fld>
            <a:endParaRPr lang="it-IT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278</Words>
  <Application>Microsoft Macintosh PowerPoint</Application>
  <PresentationFormat>Presentazione su schermo (16:9)</PresentationFormat>
  <Paragraphs>83</Paragraphs>
  <Slides>24</Slides>
  <Notes>23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30" baseType="lpstr">
      <vt:lpstr>Roboto</vt:lpstr>
      <vt:lpstr>Nunito</vt:lpstr>
      <vt:lpstr>Cambria Math</vt:lpstr>
      <vt:lpstr>Calibri</vt:lpstr>
      <vt:lpstr>Arial</vt:lpstr>
      <vt:lpstr>Shift</vt:lpstr>
      <vt:lpstr>Deep Learning with S-shaped Rectified Linear Activation Units</vt:lpstr>
      <vt:lpstr>USED ACTIVATION FUNCTIONS</vt:lpstr>
      <vt:lpstr>INTRODUCTION OF THE SRELU FUNCTION</vt:lpstr>
      <vt:lpstr>PROPERTIES OF THE SRELU FUNCTION</vt:lpstr>
      <vt:lpstr>PROPERTIES OF THE SRELU FUNCTION</vt:lpstr>
      <vt:lpstr>PROPERTIES OF THE SRELU FUNCTION</vt:lpstr>
      <vt:lpstr>PROPERTIES OF THE SRELU FUNCTION</vt:lpstr>
      <vt:lpstr> EXPERIMENTAL SETTINGS</vt:lpstr>
      <vt:lpstr>IMPLEMENTED ARCHITECTURES ON CIFAR10</vt:lpstr>
      <vt:lpstr>IMPLEMENTED ARCHITECTURES ON MNIST</vt:lpstr>
      <vt:lpstr>DATASETS</vt:lpstr>
      <vt:lpstr>IMPLEMENTATION DETAILS</vt:lpstr>
      <vt:lpstr>NEURAL NETWORKS IMPLEMENTATION</vt:lpstr>
      <vt:lpstr>NEURAL NETWORKS IMPLEMENTATION</vt:lpstr>
      <vt:lpstr>MySReLU IMPLEMENTATION</vt:lpstr>
      <vt:lpstr>MySReLU IMPLEMENTATION</vt:lpstr>
      <vt:lpstr>RESULTS</vt:lpstr>
      <vt:lpstr>RESULTS: CNN1 ON CIFAR10</vt:lpstr>
      <vt:lpstr>RESULTS: CNN1 ON CIFAR10</vt:lpstr>
      <vt:lpstr>RESULTS: CNN2 ON MNIST</vt:lpstr>
      <vt:lpstr>RESULTS: CNN2 ON MNIST</vt:lpstr>
      <vt:lpstr>RESULTS: CNN2 ON CIFAR10</vt:lpstr>
      <vt:lpstr>RESULTS: CNN1 ON MNIST</vt:lpstr>
      <vt:lpstr>Grazie dell’attenzione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with S-shaped Rectified Linear Activation Units</dc:title>
  <cp:lastModifiedBy>Luca Tomei</cp:lastModifiedBy>
  <cp:revision>7</cp:revision>
  <dcterms:modified xsi:type="dcterms:W3CDTF">2021-03-05T10:08:53Z</dcterms:modified>
</cp:coreProperties>
</file>